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5" r:id="rId27"/>
    <p:sldId id="296" r:id="rId28"/>
    <p:sldId id="29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8" r:id="rId37"/>
    <p:sldId id="299" r:id="rId38"/>
    <p:sldId id="263" r:id="rId39"/>
  </p:sldIdLst>
  <p:sldSz cx="12192000" cy="6858000"/>
  <p:notesSz cx="6858000" cy="9144000"/>
  <p:embeddedFontLst>
    <p:embeddedFont>
      <p:font typeface="맑은 고딕" panose="020B0503020000020004" pitchFamily="50" charset="-127"/>
      <p:regular r:id="rId40"/>
      <p:bold r:id="rId41"/>
    </p:embeddedFont>
    <p:embeddedFont>
      <p:font typeface="메이플스토리" panose="02000300000000000000" pitchFamily="2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F79E00"/>
    <a:srgbClr val="F0E1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12" autoAdjust="0"/>
    <p:restoredTop sz="94660"/>
  </p:normalViewPr>
  <p:slideViewPr>
    <p:cSldViewPr snapToGrid="0">
      <p:cViewPr>
        <p:scale>
          <a:sx n="125" d="100"/>
          <a:sy n="125" d="100"/>
        </p:scale>
        <p:origin x="1312" y="8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2CF8-A693-D7F5-E860-75623344E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364286-BBB9-F3D4-BB2F-353E7773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49E0C-116C-9E8F-F24C-CEE5470F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BD1F7-74D0-5614-5D7E-88BB555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7251D-C6E1-67EB-1141-1EB361D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4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3935F-2047-B659-35EC-4B1C69A7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4A0-F96C-431F-6BB0-2ADD1E71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5A2E-FA3D-EE5F-B943-EE8AED75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AD12-A878-8716-3CA5-7F9D83D7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A6118-CD0C-BB3B-CC18-0E813543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DBF9E7-F0B8-B5FB-E767-7CEDA063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FD266-EC13-B6C4-C5B5-7B4006A7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E2C9F-08E6-F8DD-5751-D20FB6C8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A27-6F3C-8274-82FD-81BE75F2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D5A04-4261-12C7-47FE-13BE7B4E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AB021-9238-C99B-B31C-E3A8284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93012-C91A-1398-5AAF-32286AA6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5F6BD-B3BA-B01E-385D-8B1B3A25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A3F9A-DAE5-15FC-DDD3-D6CC3159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6D7A1-0296-094D-533A-6D1A70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694A-1FDD-CEAB-172A-123C3C7A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66537-F0BA-6209-E9F0-16F3C18E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51C3-5F7B-B6FE-9545-BA45F33D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2872-0BCB-E58F-BFBA-010FE197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03C7A-EBA9-012E-4104-FD177181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AB28D-3643-C365-F6B6-D4DEF65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46537-DC6D-D8C4-45BE-12320206B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00C40-1E3B-F63F-FEBE-F08EE99AC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2587-44F1-28B5-B98F-4A9F3C4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55BFF-AECE-7626-6FF1-91D8BA56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9AD6E-9FA6-4FA4-31AE-EBAD258D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127F-7653-A91C-8F6C-071B75FA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C23EB-A60B-A984-00A9-5533DF13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A2DF63-DA8B-74E7-9F41-3367B6EC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C22B54-FFE8-D335-E888-C8B7ED8A1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248AF-77AC-0B53-16B9-5E9941338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442950-54C0-9B73-9F4E-A1FF4D99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E7601C-93D9-519F-8CF5-E0C47FCA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C8C181-B413-E4E9-BE9D-DE3B6F4F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9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7BB1-607F-278C-6127-F84F9916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3C316-6E17-B47B-AD57-7E8190E0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0AEC1-3344-6831-B5A8-57E253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194AF-55B4-CFBC-456B-653624D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92AF7B-AE28-1DF0-AC42-2973DC3A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A3A1C-5D1B-5C12-E379-FEDAEBFC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6EB962-E588-1314-2EF8-2AB7273D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DA04B-0A83-9088-8C55-90C6867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8243-B2DC-7C53-13E1-ED9BA09E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529980-D3BC-8A78-87AC-6229743B7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6C184-CAF8-9052-AF23-04FF5B31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38574-31D9-17B7-C84F-39F6539C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9E386-8E3E-DF6C-21D4-40133DDA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5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15CD-61A5-1873-A961-016E3BD0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7DAFA2-BCE7-262A-BFC8-303C624AB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3DE70-C635-2C87-6745-9A0B6C436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408F-4F06-358E-6E9C-B88BCCD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5AE7E-B304-93F6-A308-27517180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04859-EE0A-48CA-FEF6-2E53A43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5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A9087-DB40-BF9D-E2F4-1FFB1F62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9BDF1-3818-6DE5-549D-008FE5A5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5B073-9C36-7B67-BA00-F73F6D03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A436A-4387-4835-997A-129964164E6C}" type="datetimeFigureOut">
              <a:rPr lang="ko-KR" altLang="en-US" smtClean="0"/>
              <a:t>2023-09-02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A96BA-1F2F-2CBC-DB5A-A190F9FED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895C4-4776-FEEE-3328-FED3B016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D531A1BD-B942-6C90-3D10-F494533B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7" name="그림 6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C0E68623-BED2-A513-D5D6-37984CE2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59" y="1213287"/>
            <a:ext cx="7784160" cy="2865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0A7CD0-0180-C72D-DFEE-0A11911C8E02}"/>
              </a:ext>
            </a:extLst>
          </p:cNvPr>
          <p:cNvSpPr txBox="1"/>
          <p:nvPr/>
        </p:nvSpPr>
        <p:spPr>
          <a:xfrm>
            <a:off x="3751590" y="4078763"/>
            <a:ext cx="46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31750">
                  <a:solidFill>
                    <a:schemeClr val="bg1"/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기술서</a:t>
            </a:r>
          </a:p>
        </p:txBody>
      </p:sp>
      <p:pic>
        <p:nvPicPr>
          <p:cNvPr id="4" name="그림 3" descr="그래픽, 그래픽 디자인, 폰트, 레드이(가) 표시된 사진&#10;&#10;자동 생성된 설명">
            <a:extLst>
              <a:ext uri="{FF2B5EF4-FFF2-40B4-BE49-F238E27FC236}">
                <a16:creationId xmlns:a16="http://schemas.microsoft.com/office/drawing/2014/main" id="{FD60D0FC-8DCE-C477-C852-6E1EB2242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22" y="5910875"/>
            <a:ext cx="751453" cy="245036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웅진그룹 - 위키백과, 우리 모두의 백과사전">
            <a:extLst>
              <a:ext uri="{FF2B5EF4-FFF2-40B4-BE49-F238E27FC236}">
                <a16:creationId xmlns:a16="http://schemas.microsoft.com/office/drawing/2014/main" id="{4B50268D-DCC2-030A-DFB5-FBF38F813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78" y="5759464"/>
            <a:ext cx="1075757" cy="55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블랙, 어둠이(가) 표시된 사진&#10;&#10;자동 생성된 설명">
            <a:extLst>
              <a:ext uri="{FF2B5EF4-FFF2-40B4-BE49-F238E27FC236}">
                <a16:creationId xmlns:a16="http://schemas.microsoft.com/office/drawing/2014/main" id="{4FB3A064-2FEE-47A3-C0BB-5CD0F616A6E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89" y="5926174"/>
            <a:ext cx="801669" cy="290737"/>
          </a:xfrm>
          <a:prstGeom prst="rect">
            <a:avLst/>
          </a:prstGeom>
        </p:spPr>
      </p:pic>
      <p:pic>
        <p:nvPicPr>
          <p:cNvPr id="8" name="그림 7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0D4613C6-0302-7B02-AF61-036DE93302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27" y="5723496"/>
            <a:ext cx="1311872" cy="696095"/>
          </a:xfrm>
          <a:prstGeom prst="rect">
            <a:avLst/>
          </a:prstGeom>
        </p:spPr>
      </p:pic>
      <p:pic>
        <p:nvPicPr>
          <p:cNvPr id="10" name="그림 9" descr="스크린샷, 사각형, 디자인이(가) 표시된 사진&#10;&#10;자동 생성된 설명">
            <a:extLst>
              <a:ext uri="{FF2B5EF4-FFF2-40B4-BE49-F238E27FC236}">
                <a16:creationId xmlns:a16="http://schemas.microsoft.com/office/drawing/2014/main" id="{46ED43BA-1239-3522-BC15-2FF6BB4E0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490" y="5747592"/>
            <a:ext cx="571602" cy="571602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B9CC631-5DF9-B7A3-151E-4E0814118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566" y="5761846"/>
            <a:ext cx="609772" cy="57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4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75638-AEF5-88A5-34F0-87FC31217DAD}"/>
              </a:ext>
            </a:extLst>
          </p:cNvPr>
          <p:cNvSpPr txBox="1"/>
          <p:nvPr/>
        </p:nvSpPr>
        <p:spPr>
          <a:xfrm>
            <a:off x="347307" y="5854811"/>
            <a:ext cx="1901483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이미지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6C75D2E6-0116-F51A-B2FA-285075DD8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4710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3817C5-377A-10F6-4176-E53AB23C6903}"/>
              </a:ext>
            </a:extLst>
          </p:cNvPr>
          <p:cNvSpPr txBox="1"/>
          <p:nvPr/>
        </p:nvSpPr>
        <p:spPr>
          <a:xfrm>
            <a:off x="768535" y="396000"/>
            <a:ext cx="36728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B5C913E-C9BC-D7F3-41DD-59F8C5C1D5E8}"/>
              </a:ext>
            </a:extLst>
          </p:cNvPr>
          <p:cNvSpPr/>
          <p:nvPr/>
        </p:nvSpPr>
        <p:spPr>
          <a:xfrm>
            <a:off x="426467" y="2209654"/>
            <a:ext cx="3900678" cy="247207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D5D7579-877E-BA5F-1717-49C25C3F3BB4}"/>
              </a:ext>
            </a:extLst>
          </p:cNvPr>
          <p:cNvSpPr/>
          <p:nvPr/>
        </p:nvSpPr>
        <p:spPr>
          <a:xfrm>
            <a:off x="3819509" y="2642616"/>
            <a:ext cx="4286647" cy="247207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EF0432E-719D-C850-0F38-40FFE54FAC3B}"/>
              </a:ext>
            </a:extLst>
          </p:cNvPr>
          <p:cNvSpPr/>
          <p:nvPr/>
        </p:nvSpPr>
        <p:spPr>
          <a:xfrm>
            <a:off x="7806686" y="3076242"/>
            <a:ext cx="4075942" cy="272562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7FFA9-6D8D-A3BE-64A6-8B2E62FC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72" y="2262860"/>
            <a:ext cx="3773178" cy="23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563B78-AD64-AAA8-3FDD-A31FC37D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2980" y="2702506"/>
            <a:ext cx="4189094" cy="23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690912-C89B-8A72-DB63-E1529E0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856" y="3121875"/>
            <a:ext cx="3970693" cy="26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520EED1-2D4C-AA9F-7B02-A66CC32CF7D3}"/>
              </a:ext>
            </a:extLst>
          </p:cNvPr>
          <p:cNvSpPr/>
          <p:nvPr/>
        </p:nvSpPr>
        <p:spPr>
          <a:xfrm>
            <a:off x="1473200" y="1638201"/>
            <a:ext cx="1811867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684950" y="1503570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카툰워즈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808F3E5-F06F-AD95-7D72-E74E25556D4E}"/>
              </a:ext>
            </a:extLst>
          </p:cNvPr>
          <p:cNvSpPr/>
          <p:nvPr/>
        </p:nvSpPr>
        <p:spPr>
          <a:xfrm>
            <a:off x="5016499" y="2070924"/>
            <a:ext cx="1883833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FB08D7D-CB3E-3C95-9DF9-1AF51A647F22}"/>
              </a:ext>
            </a:extLst>
          </p:cNvPr>
          <p:cNvSpPr/>
          <p:nvPr/>
        </p:nvSpPr>
        <p:spPr>
          <a:xfrm>
            <a:off x="9033973" y="2502267"/>
            <a:ext cx="1621368" cy="485224"/>
          </a:xfrm>
          <a:prstGeom prst="roundRect">
            <a:avLst>
              <a:gd name="adj" fmla="val 172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EC8F-D18F-DA9D-667C-41F5BF7AE9E4}"/>
              </a:ext>
            </a:extLst>
          </p:cNvPr>
          <p:cNvSpPr txBox="1"/>
          <p:nvPr/>
        </p:nvSpPr>
        <p:spPr>
          <a:xfrm>
            <a:off x="5247162" y="1919901"/>
            <a:ext cx="144142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킹덤러쉬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0A035-7743-E813-CB59-368300AF3C20}"/>
              </a:ext>
            </a:extLst>
          </p:cNvPr>
          <p:cNvSpPr txBox="1"/>
          <p:nvPr/>
        </p:nvSpPr>
        <p:spPr>
          <a:xfrm>
            <a:off x="9297484" y="2352385"/>
            <a:ext cx="109998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팔라독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4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7023076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 이해 과정에서 발생하는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비용 및 능력치에 대한 분석을 통해 최적의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보유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매쓰코인과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 소환이 가능한지 판단하는 과정에서 수학적 사고력 증진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데미지 및 체력 비교를 통해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유닛이 어떤 유닛을 공격할 때 누가 이기는지에 대한 분석 등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자체가 수학으로 가득 차 있음을 유저가 간접적으로 경험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1DD74D2-8464-9263-F3CD-3B1874027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D111A5-747C-CD2C-D410-F9845AEDE0BF}"/>
              </a:ext>
            </a:extLst>
          </p:cNvPr>
          <p:cNvSpPr txBox="1"/>
          <p:nvPr/>
        </p:nvSpPr>
        <p:spPr>
          <a:xfrm>
            <a:off x="768535" y="396000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94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834784" y="1396494"/>
            <a:ext cx="6194324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문제를 해결해 재화 수급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풀이의 중요 포인트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 계산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적이 끊임없이 등장해 신속한 재화 수급 요구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정확한 계산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문제를 여러 번 틀리면 획득하는 재화 감소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49C94F77-37D5-776C-5475-51851A81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D26813-86E3-87C3-4098-CFD0CC0D789C}"/>
              </a:ext>
            </a:extLst>
          </p:cNvPr>
          <p:cNvSpPr txBox="1"/>
          <p:nvPr/>
        </p:nvSpPr>
        <p:spPr>
          <a:xfrm>
            <a:off x="768535" y="396000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827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432413" y="1362627"/>
            <a:ext cx="7649851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서술형 문제 존재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단답형 문제는 플레이어가 무작위로 정답을 고를 수 있다는 문제가 존재함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해결하기 위해 서술형 문제 배치 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높은 보상 제공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고릴라 등장함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계속해서 무작위로 풀어 문제를 다수 틀릴 경우 특수 유닛 등장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강한 공격력과 체력을 가진 캐릭터를 등장시켜 위기감 조성 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정확하고 빠르게 풀도록 유도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시스템으로 학습 효과 유도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243ED99-7F32-9595-5093-825F15844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482DC-9CDB-CC7F-C650-6FF227D10B0C}"/>
              </a:ext>
            </a:extLst>
          </p:cNvPr>
          <p:cNvSpPr txBox="1"/>
          <p:nvPr/>
        </p:nvSpPr>
        <p:spPr>
          <a:xfrm>
            <a:off x="768535" y="396000"/>
            <a:ext cx="38298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29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606411" y="4681088"/>
            <a:ext cx="1919115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수수수수저엉ㅈ어정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7D464522-0C64-3597-D2E4-0FA209B38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0C87E0-0573-5C97-180D-08C3FC368F48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9F8093B-C7E6-1DF5-E28C-EEFF43AC87D5}"/>
              </a:ext>
            </a:extLst>
          </p:cNvPr>
          <p:cNvSpPr/>
          <p:nvPr/>
        </p:nvSpPr>
        <p:spPr>
          <a:xfrm>
            <a:off x="360000" y="1376936"/>
            <a:ext cx="3381018" cy="1597049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A9D593D-5CA6-2688-0455-00B9D671287D}"/>
              </a:ext>
            </a:extLst>
          </p:cNvPr>
          <p:cNvSpPr/>
          <p:nvPr/>
        </p:nvSpPr>
        <p:spPr>
          <a:xfrm>
            <a:off x="2778307" y="2505037"/>
            <a:ext cx="3673691" cy="172911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63FCD7F-CD7A-131C-BD83-3D1307BAEE21}"/>
              </a:ext>
            </a:extLst>
          </p:cNvPr>
          <p:cNvSpPr/>
          <p:nvPr/>
        </p:nvSpPr>
        <p:spPr>
          <a:xfrm>
            <a:off x="5781346" y="1399106"/>
            <a:ext cx="3381017" cy="158483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FDC3E5A-48D4-BA29-614C-BE9547C3F207}"/>
              </a:ext>
            </a:extLst>
          </p:cNvPr>
          <p:cNvSpPr/>
          <p:nvPr/>
        </p:nvSpPr>
        <p:spPr>
          <a:xfrm>
            <a:off x="7903632" y="2505036"/>
            <a:ext cx="3759201" cy="176639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5F151D-5F09-0AA6-BAF5-4521ED30F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0" y="1421127"/>
            <a:ext cx="3293990" cy="15158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64BE01-0155-C33B-B451-4B40D3F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517" y="2548686"/>
            <a:ext cx="3611433" cy="165511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81FEE-E02F-1D82-7FC1-5FEB156937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176" y="1441442"/>
            <a:ext cx="3291358" cy="151583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4A17E-09C7-FC77-2B24-E07F2C40D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4314" y="2548686"/>
            <a:ext cx="3695972" cy="168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4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289378" y="4317493"/>
            <a:ext cx="7752443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대상 플레이어를 고려하여 쉽게 게임을 따라할 수 있도록 하나하나 설명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직관적 버튼 배치와 쉬운 언어를 사용하여 낮은 연령대도 쉽게 익힐 수 있도록 함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사용자의 난이도 선택 확정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진행 마다 물어보는 불편함 제거</a:t>
            </a:r>
          </a:p>
        </p:txBody>
      </p:sp>
      <p:pic>
        <p:nvPicPr>
          <p:cNvPr id="11" name="그림 10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76F3A1E6-D481-FB0F-AB75-F297917BA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E5255D-A4DE-69FB-D588-9A2E553BA37C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15EFEC8-14FC-15DD-6EBE-E7CF71DDB5E1}"/>
              </a:ext>
            </a:extLst>
          </p:cNvPr>
          <p:cNvSpPr/>
          <p:nvPr/>
        </p:nvSpPr>
        <p:spPr>
          <a:xfrm>
            <a:off x="431838" y="1322886"/>
            <a:ext cx="4242788" cy="198597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6455112-0E2D-E378-9D70-EAE587721398}"/>
              </a:ext>
            </a:extLst>
          </p:cNvPr>
          <p:cNvSpPr/>
          <p:nvPr/>
        </p:nvSpPr>
        <p:spPr>
          <a:xfrm>
            <a:off x="7770498" y="1321064"/>
            <a:ext cx="4142101" cy="195625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D5D67E-AF84-8883-E154-EFFDDA71CE4D}"/>
              </a:ext>
            </a:extLst>
          </p:cNvPr>
          <p:cNvSpPr/>
          <p:nvPr/>
        </p:nvSpPr>
        <p:spPr>
          <a:xfrm>
            <a:off x="4165600" y="2020506"/>
            <a:ext cx="4318000" cy="204998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183A0-764A-A6DE-5EC5-45F6D7DD3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78" y="1364215"/>
            <a:ext cx="4148667" cy="1917780"/>
          </a:xfrm>
          <a:prstGeom prst="rect">
            <a:avLst/>
          </a:prstGeom>
        </p:spPr>
      </p:pic>
      <p:pic>
        <p:nvPicPr>
          <p:cNvPr id="4" name="그림 3" descr="나무, 스크린샷, 텍스트, 크리스마스 트리이(가) 표시된 사진&#10;&#10;자동 생성된 설명">
            <a:extLst>
              <a:ext uri="{FF2B5EF4-FFF2-40B4-BE49-F238E27FC236}">
                <a16:creationId xmlns:a16="http://schemas.microsoft.com/office/drawing/2014/main" id="{40FCD836-9BD8-9C2D-ADB6-11E6DF2B2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15" y="2071085"/>
            <a:ext cx="4242789" cy="1956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4DF26-4ACE-C369-8F9E-80068A77F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395" y="1364215"/>
            <a:ext cx="4061936" cy="18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8074153" y="1900306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1826426" y="4348337"/>
            <a:ext cx="4330032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스테이지는 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구성되어 있으며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스테이지가 진행될 수록 강한 적이 등장합니다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CFABB083-513B-5E6A-DA5B-12CBA62BD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E60BEB-B77C-07B3-4E07-C1B78A87DAC5}"/>
              </a:ext>
            </a:extLst>
          </p:cNvPr>
          <p:cNvSpPr txBox="1"/>
          <p:nvPr/>
        </p:nvSpPr>
        <p:spPr>
          <a:xfrm>
            <a:off x="768535" y="396000"/>
            <a:ext cx="4317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D6D27A5-8371-1D90-EF90-C6B1552484E2}"/>
              </a:ext>
            </a:extLst>
          </p:cNvPr>
          <p:cNvSpPr/>
          <p:nvPr/>
        </p:nvSpPr>
        <p:spPr>
          <a:xfrm>
            <a:off x="1778038" y="1315223"/>
            <a:ext cx="5958802" cy="278433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크리스마스 트리이(가) 표시된 사진&#10;&#10;자동 생성된 설명">
            <a:extLst>
              <a:ext uri="{FF2B5EF4-FFF2-40B4-BE49-F238E27FC236}">
                <a16:creationId xmlns:a16="http://schemas.microsoft.com/office/drawing/2014/main" id="{89DE3131-C1C6-A9BC-ACA4-76FB630F0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426" y="1360053"/>
            <a:ext cx="5868432" cy="270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4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43138" y="1751263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1137986" y="4101558"/>
            <a:ext cx="10222670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스테이지 깃발을 터치하면 해당 스테이지에 대한정보를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출현 적 정보 칸에는 해당 스테이지에 어떤 적이 등장하는지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적의 레벨이 어느 정도인지를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조건 칸에는 해당 스테이지에서 별을 받기 위한 조건과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별을 획득했을 때 받을 수 있는 보상을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하단에는 현재 선택된 유저의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목록을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다르게 구성하고 싶다면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버튼을 눌러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창으로 이동할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C873243-F189-FD49-A9D4-5D1D715B3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E73F6-E6E4-770C-34F0-4B8AC0B27E4F}"/>
              </a:ext>
            </a:extLst>
          </p:cNvPr>
          <p:cNvSpPr txBox="1"/>
          <p:nvPr/>
        </p:nvSpPr>
        <p:spPr>
          <a:xfrm>
            <a:off x="768535" y="396000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C9896CB-BBFC-EC20-F7BE-66AD081F21AD}"/>
              </a:ext>
            </a:extLst>
          </p:cNvPr>
          <p:cNvGrpSpPr/>
          <p:nvPr/>
        </p:nvGrpSpPr>
        <p:grpSpPr>
          <a:xfrm>
            <a:off x="1735584" y="1279091"/>
            <a:ext cx="5808216" cy="2729030"/>
            <a:chOff x="1735584" y="1279091"/>
            <a:chExt cx="5808216" cy="272903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8AC7F3B1-958F-E554-E823-23F17182ED78}"/>
                </a:ext>
              </a:extLst>
            </p:cNvPr>
            <p:cNvSpPr/>
            <p:nvPr/>
          </p:nvSpPr>
          <p:spPr>
            <a:xfrm>
              <a:off x="1735584" y="1279091"/>
              <a:ext cx="5808216" cy="2729030"/>
            </a:xfrm>
            <a:prstGeom prst="roundRect">
              <a:avLst>
                <a:gd name="adj" fmla="val 328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7B54DF4-190F-40F3-06A1-F8FDD576C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9773" y="1336921"/>
              <a:ext cx="5708614" cy="26259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837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153060" y="4727002"/>
            <a:ext cx="9257663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각각의 스테이지는 알파 스톤을 찾기 위한 여정에 따라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사진이 달라지도록 하여 유저가 게임에 몰입할 수 있도록 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후반부에 어둡게 설정하여 더욱 어려운 스테이지가 펼쳐짐을 간접적으로 알 수 있게 디자인함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FDA57E4D-13DC-E36A-B263-59152804A8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00448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99D827-422A-AC47-3324-3AC6F18F74F5}"/>
              </a:ext>
            </a:extLst>
          </p:cNvPr>
          <p:cNvSpPr txBox="1"/>
          <p:nvPr/>
        </p:nvSpPr>
        <p:spPr>
          <a:xfrm>
            <a:off x="768535" y="396000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5953A6C-CC52-DDB1-32F5-B2D4F94901C6}"/>
              </a:ext>
            </a:extLst>
          </p:cNvPr>
          <p:cNvSpPr/>
          <p:nvPr/>
        </p:nvSpPr>
        <p:spPr>
          <a:xfrm>
            <a:off x="751620" y="1308863"/>
            <a:ext cx="10668219" cy="346125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텍스트, 아동 미술, 직사각형이(가) 표시된 사진&#10;&#10;자동 생성된 설명">
            <a:extLst>
              <a:ext uri="{FF2B5EF4-FFF2-40B4-BE49-F238E27FC236}">
                <a16:creationId xmlns:a16="http://schemas.microsoft.com/office/drawing/2014/main" id="{3E8501E2-8045-B404-6266-3BBBC93AE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1364984"/>
            <a:ext cx="10549467" cy="2261380"/>
          </a:xfrm>
          <a:prstGeom prst="rect">
            <a:avLst/>
          </a:prstGeom>
        </p:spPr>
      </p:pic>
      <p:pic>
        <p:nvPicPr>
          <p:cNvPr id="11" name="그림 10" descr="PC 게임, 만화 영화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0D597DB-685C-28AF-D64B-903230A12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97" y="3733944"/>
            <a:ext cx="3420535" cy="993058"/>
          </a:xfrm>
          <a:prstGeom prst="rect">
            <a:avLst/>
          </a:prstGeom>
        </p:spPr>
      </p:pic>
      <p:pic>
        <p:nvPicPr>
          <p:cNvPr id="13" name="그림 12" descr="나무, 하늘, 경치이(가) 표시된 사진&#10;&#10;자동 생성된 설명">
            <a:extLst>
              <a:ext uri="{FF2B5EF4-FFF2-40B4-BE49-F238E27FC236}">
                <a16:creationId xmlns:a16="http://schemas.microsoft.com/office/drawing/2014/main" id="{E2193E5C-D217-4FDA-3211-6A647A9BC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3728457"/>
            <a:ext cx="3420535" cy="993059"/>
          </a:xfrm>
          <a:prstGeom prst="rect">
            <a:avLst/>
          </a:prstGeom>
        </p:spPr>
      </p:pic>
      <p:pic>
        <p:nvPicPr>
          <p:cNvPr id="15" name="그림 14" descr="스크린샷, 나무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FD5B354-2104-BBC3-EB30-FC1722338C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32" y="3733944"/>
            <a:ext cx="3420533" cy="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3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466568" y="1881866"/>
            <a:ext cx="17508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프로필 창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프로필 이미지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유저 이름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유저 정보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878840" y="3946011"/>
            <a:ext cx="10099039" cy="254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플레이하며 쌓인 기록을 확인할 수 있는 공간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진척도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클리어 시간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푼 전체 수학 문제 수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문제 풀이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총 획득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등의 정보를 제공하여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많이 해왔다는 성취감을 얻을 수 있으며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나은 기록을 위해 지속적으로 게임을 할 수 있는 동기를 제공하는 화면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 이미지를 변경할 수 있도록 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자신이 좋아하는 캐릭터를 메인 사진으로 변경하여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자신만의 게임이라는 애착이 생기도록 시스템 구성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AE7363-6989-A8A3-801D-65C0D22C5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4972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C5B8C6-CD9B-80D8-0787-20485D9FE59D}"/>
              </a:ext>
            </a:extLst>
          </p:cNvPr>
          <p:cNvSpPr txBox="1"/>
          <p:nvPr/>
        </p:nvSpPr>
        <p:spPr>
          <a:xfrm>
            <a:off x="768535" y="396000"/>
            <a:ext cx="46634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 프로필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1D3FC18-1BB3-D713-D533-A26BE5BF450B}"/>
              </a:ext>
            </a:extLst>
          </p:cNvPr>
          <p:cNvSpPr/>
          <p:nvPr/>
        </p:nvSpPr>
        <p:spPr>
          <a:xfrm>
            <a:off x="1280198" y="1248047"/>
            <a:ext cx="5847042" cy="273467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286E116-492D-0420-8D93-60EFECD3A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48" y="1290721"/>
            <a:ext cx="5764223" cy="265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CE8CA19-A84A-77DF-B037-6F46CDD380DC}"/>
              </a:ext>
            </a:extLst>
          </p:cNvPr>
          <p:cNvSpPr/>
          <p:nvPr/>
        </p:nvSpPr>
        <p:spPr>
          <a:xfrm>
            <a:off x="676924" y="1485625"/>
            <a:ext cx="10838152" cy="5232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6DC153D-B730-2A4B-6895-7B860F1E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96000"/>
            <a:ext cx="1978317" cy="8107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768535" y="396000"/>
            <a:ext cx="1136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BB00790-FA89-B955-0952-B8D45DF4366A}"/>
              </a:ext>
            </a:extLst>
          </p:cNvPr>
          <p:cNvSpPr/>
          <p:nvPr/>
        </p:nvSpPr>
        <p:spPr>
          <a:xfrm>
            <a:off x="676924" y="2175612"/>
            <a:ext cx="10838152" cy="3642524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5DAE9-E355-3DF3-1AE4-BCD9BE096D88}"/>
              </a:ext>
            </a:extLst>
          </p:cNvPr>
          <p:cNvSpPr txBox="1"/>
          <p:nvPr/>
        </p:nvSpPr>
        <p:spPr>
          <a:xfrm>
            <a:off x="2629353" y="1165441"/>
            <a:ext cx="1526380" cy="4566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SemiBold" panose="02000703000000020004" pitchFamily="50" charset="-127"/>
              </a:rPr>
              <a:t>게임 개요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SemiBold" panose="020007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게임 설명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스토리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기획 의도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게임 설정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레퍼런스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cs typeface="Pretendard Light" panose="02000403000000020004" pitchFamily="50" charset="-127"/>
              </a:rPr>
              <a:t>학습 효과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  <a:cs typeface="Pretendard Light" panose="02000403000000020004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0FA6C-8D90-D2B6-2DDF-3E3AD1EEF52C}"/>
              </a:ext>
            </a:extLst>
          </p:cNvPr>
          <p:cNvSpPr txBox="1"/>
          <p:nvPr/>
        </p:nvSpPr>
        <p:spPr>
          <a:xfrm>
            <a:off x="4693615" y="1165441"/>
            <a:ext cx="1936748" cy="45666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F349-46F8-D272-C369-E7EAA69A06AB}"/>
              </a:ext>
            </a:extLst>
          </p:cNvPr>
          <p:cNvSpPr txBox="1"/>
          <p:nvPr/>
        </p:nvSpPr>
        <p:spPr>
          <a:xfrm>
            <a:off x="7035997" y="1165441"/>
            <a:ext cx="2079416" cy="27200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목표에 맞는 디자인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4211E-04FF-08D1-F49D-B47C342147F9}"/>
              </a:ext>
            </a:extLst>
          </p:cNvPr>
          <p:cNvSpPr txBox="1"/>
          <p:nvPr/>
        </p:nvSpPr>
        <p:spPr>
          <a:xfrm>
            <a:off x="9521046" y="1165441"/>
            <a:ext cx="1858201" cy="2104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PvP</a:t>
            </a:r>
          </a:p>
          <a:p>
            <a:pPr algn="ctr">
              <a:lnSpc>
                <a:spcPct val="20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38E9B-48C4-83F6-4E12-E660F02850EC}"/>
              </a:ext>
            </a:extLst>
          </p:cNvPr>
          <p:cNvSpPr txBox="1"/>
          <p:nvPr/>
        </p:nvSpPr>
        <p:spPr>
          <a:xfrm>
            <a:off x="892346" y="1167781"/>
            <a:ext cx="1194558" cy="841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156750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7793257" y="1970623"/>
            <a:ext cx="22573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이전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저장된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선택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현재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덱의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평균 비용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보유 카드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유닛 카드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2225041" y="4299125"/>
            <a:ext cx="8346439" cy="213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커스텀할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수 있는 창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우측에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 보유 유닛을 확인할 수 있음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좌측의 유닛을 오른쪽의 화면으로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끌어다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놓으면 구성되는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개를 선택할 수 있어 유저가 원하는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덱으로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쉽게 변경이 가능함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평균 비용을 확인할 수 있어 비용적인 효율성을 쉽게 확인할 수 있음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5C385B3A-670A-F02B-15E9-D7ECB5F07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81652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3F81F-1635-F493-9B47-C02DE2BFACFD}"/>
              </a:ext>
            </a:extLst>
          </p:cNvPr>
          <p:cNvSpPr txBox="1"/>
          <p:nvPr/>
        </p:nvSpPr>
        <p:spPr>
          <a:xfrm>
            <a:off x="768535" y="396000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442535-E38D-22EA-9473-ADF5D1A68C63}"/>
              </a:ext>
            </a:extLst>
          </p:cNvPr>
          <p:cNvSpPr/>
          <p:nvPr/>
        </p:nvSpPr>
        <p:spPr>
          <a:xfrm>
            <a:off x="1690151" y="1480449"/>
            <a:ext cx="5838409" cy="273087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 descr="만화 영화, 텍스트이(가) 표시된 사진&#10;&#10;자동 생성된 설명">
            <a:extLst>
              <a:ext uri="{FF2B5EF4-FFF2-40B4-BE49-F238E27FC236}">
                <a16:creationId xmlns:a16="http://schemas.microsoft.com/office/drawing/2014/main" id="{EBC1EDA6-CCD5-2A0B-57AB-1E3D60033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38" y="1524375"/>
            <a:ext cx="5754069" cy="264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70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634587" y="2049506"/>
            <a:ext cx="38042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선택한 유닛 카드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유닛의 이름과 정보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유닛의 능력치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유닛 카드의 보유량과 업그레이드 버튼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2275227" y="4016010"/>
            <a:ext cx="7316426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전의 창에서 현재의 창으로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화면을 스크롤하여 움직일 수 있는 시스템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효과적으로 화면을 확인하고 창이 바뀌는 시스템보다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느낌이 들도록 구성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기믹인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휴대전화 화면보다 긴 화면을 전체적으로 활용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좌측에서 선택한 유닛에 대해 우측에서 유닛에 대한 정보 확인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카드 개수가 충분할 경우 업그레이드 가능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 시 유닛의 특정 능력치가 올라가며 비용은 올라가지 않음</a:t>
            </a:r>
          </a:p>
        </p:txBody>
      </p:sp>
      <p:pic>
        <p:nvPicPr>
          <p:cNvPr id="5" name="그림 4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A4DB6C1E-1354-7461-A1C8-5241F485E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816520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B08BE3-4CE6-2726-4C17-160AD414F759}"/>
              </a:ext>
            </a:extLst>
          </p:cNvPr>
          <p:cNvSpPr txBox="1"/>
          <p:nvPr/>
        </p:nvSpPr>
        <p:spPr>
          <a:xfrm>
            <a:off x="768535" y="396000"/>
            <a:ext cx="41360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47A44E4-0DD4-C7C3-FF35-BDF0B7CB47CF}"/>
              </a:ext>
            </a:extLst>
          </p:cNvPr>
          <p:cNvSpPr/>
          <p:nvPr/>
        </p:nvSpPr>
        <p:spPr>
          <a:xfrm>
            <a:off x="1654167" y="1355955"/>
            <a:ext cx="5818514" cy="271820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F9C09439-0BE7-BC2F-7D55-CA01E809C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55" y="1410397"/>
            <a:ext cx="5716032" cy="262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6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62637A-CDD1-277B-F706-879E24CAA608}"/>
              </a:ext>
            </a:extLst>
          </p:cNvPr>
          <p:cNvSpPr txBox="1"/>
          <p:nvPr/>
        </p:nvSpPr>
        <p:spPr>
          <a:xfrm>
            <a:off x="6745208" y="1850795"/>
            <a:ext cx="23743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메뉴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열기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아군 및 적 성 체력 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및 게임 경과 시간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보유 코인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아군 성</a:t>
            </a:r>
          </a:p>
          <a:p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1529237" y="4422475"/>
            <a:ext cx="9522159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코인을 획득하기 위해 문제 풀이 창 전환 버튼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또는 상하 슬라이드로 문제 풀이 창으로 전환할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성은 세 단계로 업그레이드되며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체력과 코인 보유량이 증가합니다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소환 버튼을 소환하려는 레인으로 슬라이드해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유닛을 소환할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플레이어는 자신의 성을 지키고 적군의 성을 무너뜨려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승리를 가져와야 합니다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77E6E4-2D6B-26A6-F2DF-C3B2A5B7A15B}"/>
              </a:ext>
            </a:extLst>
          </p:cNvPr>
          <p:cNvSpPr txBox="1"/>
          <p:nvPr/>
        </p:nvSpPr>
        <p:spPr>
          <a:xfrm>
            <a:off x="9073856" y="1985438"/>
            <a:ext cx="21804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⑥ 아군 유닛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⑦ 레인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⑧ 적군 유닛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⑨ 성 업그레이드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⑩ 아군 유닛 소환 버튼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50767DC4-59F7-4BF1-ACDF-43A5DC3C6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60316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46FE9D-1FCB-C130-3A2C-389E69F203A1}"/>
              </a:ext>
            </a:extLst>
          </p:cNvPr>
          <p:cNvSpPr txBox="1"/>
          <p:nvPr/>
        </p:nvSpPr>
        <p:spPr>
          <a:xfrm>
            <a:off x="768535" y="396000"/>
            <a:ext cx="3780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5009BDB-BA15-1AB6-1FB9-22E6EC2B4284}"/>
              </a:ext>
            </a:extLst>
          </p:cNvPr>
          <p:cNvSpPr/>
          <p:nvPr/>
        </p:nvSpPr>
        <p:spPr>
          <a:xfrm>
            <a:off x="1020245" y="1496559"/>
            <a:ext cx="5522795" cy="257252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스크린샷, 나무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54BF08FD-C8E9-F6DA-46EF-EC7D0706E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53" y="1531895"/>
            <a:ext cx="5423139" cy="250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6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7718029" y="2098585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수학문제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풀이창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닫기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현재 문제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문제의 객관식 선택지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1581195" y="3878177"/>
            <a:ext cx="8757526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설정한 난이도에 따라 문제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문제가 확률적으로 등장하도록 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무작위로 정답을 고르는 것 방지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정답을 맞출 때 틀린 횟수가 적을 수록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매쓰피드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유저에게 수준 높은 맞춤형 문제를 제공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중 언제든지 문제를 풀 수 있도록 하여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푸는 상황을 작위적으로 제시하는 것이 아닌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자발적으로 참여하도록 제공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풀이에 대한 부담감 줄임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부정적 생각 줄임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38A39A4-8F6B-A4C5-B759-DCAE4539D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9" y="396000"/>
            <a:ext cx="5870605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73353-1CD6-CE1F-95C7-E759B45B9802}"/>
              </a:ext>
            </a:extLst>
          </p:cNvPr>
          <p:cNvSpPr txBox="1"/>
          <p:nvPr/>
        </p:nvSpPr>
        <p:spPr>
          <a:xfrm>
            <a:off x="768535" y="396000"/>
            <a:ext cx="5086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663B985-D34D-2F47-0213-CD79493303A2}"/>
              </a:ext>
            </a:extLst>
          </p:cNvPr>
          <p:cNvSpPr/>
          <p:nvPr/>
        </p:nvSpPr>
        <p:spPr>
          <a:xfrm>
            <a:off x="1507271" y="1221398"/>
            <a:ext cx="5960329" cy="278672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텍스트, 스크린샷, 나무, PC 게임이(가) 표시된 사진&#10;&#10;자동 생성된 설명">
            <a:extLst>
              <a:ext uri="{FF2B5EF4-FFF2-40B4-BE49-F238E27FC236}">
                <a16:creationId xmlns:a16="http://schemas.microsoft.com/office/drawing/2014/main" id="{C917C91A-AAA5-DA31-2170-4C82A377B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739" y="1262727"/>
            <a:ext cx="5870605" cy="2706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40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D97957-F50B-8B1C-0D15-404603D13B17}"/>
              </a:ext>
            </a:extLst>
          </p:cNvPr>
          <p:cNvSpPr txBox="1"/>
          <p:nvPr/>
        </p:nvSpPr>
        <p:spPr>
          <a:xfrm>
            <a:off x="405368" y="4982776"/>
            <a:ext cx="8416086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클리어하였을 시 뜨도록 함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유저에게 성취감 제공 및 이후 추가 예정 컨텐츠 소개를 통한 게임에 대한 지속적 기대감 제공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2557445-91DA-0E77-C49D-89104E69D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7776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F7A188-F629-2EDA-C1AC-B5230DEB1714}"/>
              </a:ext>
            </a:extLst>
          </p:cNvPr>
          <p:cNvSpPr txBox="1"/>
          <p:nvPr/>
        </p:nvSpPr>
        <p:spPr>
          <a:xfrm>
            <a:off x="768535" y="396000"/>
            <a:ext cx="3740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3AE9955-67C7-CA44-548B-7945E4D3AD30}"/>
              </a:ext>
            </a:extLst>
          </p:cNvPr>
          <p:cNvSpPr/>
          <p:nvPr/>
        </p:nvSpPr>
        <p:spPr>
          <a:xfrm>
            <a:off x="6536724" y="1399965"/>
            <a:ext cx="5151120" cy="263355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PC 게임, 만화 영화, CG 아트워크, 애니메이션이(가) 표시된 사진&#10;&#10;자동 생성된 설명">
            <a:extLst>
              <a:ext uri="{FF2B5EF4-FFF2-40B4-BE49-F238E27FC236}">
                <a16:creationId xmlns:a16="http://schemas.microsoft.com/office/drawing/2014/main" id="{7F8DEDBE-A620-10FD-8191-23CCA1FD9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939" y="1452860"/>
            <a:ext cx="5080000" cy="254000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7C3FD54-4B5A-61B1-25CC-5E8762788E72}"/>
              </a:ext>
            </a:extLst>
          </p:cNvPr>
          <p:cNvSpPr/>
          <p:nvPr/>
        </p:nvSpPr>
        <p:spPr>
          <a:xfrm>
            <a:off x="427381" y="1406082"/>
            <a:ext cx="5151120" cy="2633555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하늘, 물, 후면광, 일몰이(가) 표시된 사진&#10;&#10;자동 생성된 설명">
            <a:extLst>
              <a:ext uri="{FF2B5EF4-FFF2-40B4-BE49-F238E27FC236}">
                <a16:creationId xmlns:a16="http://schemas.microsoft.com/office/drawing/2014/main" id="{2D8B6E54-C127-DC52-BE0D-943EE6BC8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" y="1452860"/>
            <a:ext cx="508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6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1A8B84E-AED8-8185-4E2A-63168A776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3566840" cy="81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A3EDE-D3A3-28A3-E87D-734869F3B82E}"/>
              </a:ext>
            </a:extLst>
          </p:cNvPr>
          <p:cNvSpPr txBox="1"/>
          <p:nvPr/>
        </p:nvSpPr>
        <p:spPr>
          <a:xfrm>
            <a:off x="768535" y="396000"/>
            <a:ext cx="27270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A1CE6F5-4FF6-E135-56DB-053F98579BA1}"/>
              </a:ext>
            </a:extLst>
          </p:cNvPr>
          <p:cNvSpPr/>
          <p:nvPr/>
        </p:nvSpPr>
        <p:spPr>
          <a:xfrm>
            <a:off x="1237919" y="1668165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9A9B7B5C-C045-7939-E961-151D40763B70}"/>
              </a:ext>
            </a:extLst>
          </p:cNvPr>
          <p:cNvSpPr/>
          <p:nvPr/>
        </p:nvSpPr>
        <p:spPr>
          <a:xfrm>
            <a:off x="4884057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43099D2-4153-74F6-0A06-3F943E4B809F}"/>
              </a:ext>
            </a:extLst>
          </p:cNvPr>
          <p:cNvSpPr/>
          <p:nvPr/>
        </p:nvSpPr>
        <p:spPr>
          <a:xfrm>
            <a:off x="8530195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FAC5F101-7E37-4B21-E6A1-317F3CECD64F}"/>
              </a:ext>
            </a:extLst>
          </p:cNvPr>
          <p:cNvSpPr/>
          <p:nvPr/>
        </p:nvSpPr>
        <p:spPr>
          <a:xfrm>
            <a:off x="939917" y="4508716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6F231D-9954-ED20-1E53-B72F2A86B25B}"/>
              </a:ext>
            </a:extLst>
          </p:cNvPr>
          <p:cNvSpPr/>
          <p:nvPr/>
        </p:nvSpPr>
        <p:spPr>
          <a:xfrm>
            <a:off x="897921" y="4299865"/>
            <a:ext cx="3103880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 풀이에 대한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긍정적 경험 극대화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4508B2E-83BD-EF53-A328-E12DC3B436B0}"/>
              </a:ext>
            </a:extLst>
          </p:cNvPr>
          <p:cNvSpPr/>
          <p:nvPr/>
        </p:nvSpPr>
        <p:spPr>
          <a:xfrm>
            <a:off x="4423833" y="4508715"/>
            <a:ext cx="3344334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09628FC-C0E8-3A3E-A165-7DADB6EBBA7A}"/>
              </a:ext>
            </a:extLst>
          </p:cNvPr>
          <p:cNvSpPr/>
          <p:nvPr/>
        </p:nvSpPr>
        <p:spPr>
          <a:xfrm>
            <a:off x="8232194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65C456-5F8C-816F-76AD-D45B49E74E26}"/>
              </a:ext>
            </a:extLst>
          </p:cNvPr>
          <p:cNvSpPr/>
          <p:nvPr/>
        </p:nvSpPr>
        <p:spPr>
          <a:xfrm>
            <a:off x="4270204" y="4298916"/>
            <a:ext cx="3651589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전달하고자 하는 내용과 맞는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최적의 디자인 적용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B38809-2676-79DA-E32A-0FF65D6D9B5A}"/>
              </a:ext>
            </a:extLst>
          </p:cNvPr>
          <p:cNvSpPr/>
          <p:nvPr/>
        </p:nvSpPr>
        <p:spPr>
          <a:xfrm>
            <a:off x="8314016" y="4298915"/>
            <a:ext cx="2856243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재미와 편의를 느낄 수 있는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게임을 위한 노력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6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19008" y="4748720"/>
            <a:ext cx="11090087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웅진에서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sample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제공해 준 코드 적극 활용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기본적인 기능들을 사용하고 우리의 게임 기획에 맞게 적절히 변형시켜 사용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유저의 수준을 설정하고 그 설정이 저장되어 게임을 진행 할 때 불러오도록 설정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난이도를 조금 더 세분화 하여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다체롭게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조절할 수 있을지 시도해 보았지만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서버와의 호출 형식에서 총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가지로 시작 난이도 구분이 되어 있는 것을 확인하여 따로 다양한 난이도 조절은 못함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39AD6-BC8F-FBAD-2288-FEFDE9F845B5}"/>
              </a:ext>
            </a:extLst>
          </p:cNvPr>
          <p:cNvSpPr txBox="1"/>
          <p:nvPr/>
        </p:nvSpPr>
        <p:spPr>
          <a:xfrm>
            <a:off x="319008" y="4119814"/>
            <a:ext cx="163961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Mathpid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BCB9B244-D0A1-B031-D4B1-64DDD4D85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941DCA-203E-2F56-B0E7-82DD7F6D60F0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06A4DF2-33C6-FE08-95BE-1EF962EBFE66}"/>
              </a:ext>
            </a:extLst>
          </p:cNvPr>
          <p:cNvSpPr/>
          <p:nvPr/>
        </p:nvSpPr>
        <p:spPr>
          <a:xfrm>
            <a:off x="1622649" y="1321452"/>
            <a:ext cx="8482804" cy="2805647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95889DE4-CBDC-F193-FFA4-E89315867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84" y="2788223"/>
            <a:ext cx="3400887" cy="130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01D3FF3D-F37F-A1A3-FFD6-CBA339ED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398" y="1366547"/>
            <a:ext cx="4827480" cy="271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FFC999A6-DA4D-9905-3CD9-5FB94283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84" y="1366547"/>
            <a:ext cx="3366232" cy="132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017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4374290" y="1465567"/>
            <a:ext cx="7175362" cy="3793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객관식 문제만 존재하던 샘플을 일정 확률로 주관식 문제도 등장하게 변경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주관식 문제는 정답이 정수인 경우에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10%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확률로 등장하게 설정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본래 문제를 틀렸을 때에는 오답을 서버에 전송하고 문제가 바로 넘어가던 것을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때 그 정보를 기록해 두고 문제 문항을 지운 후 정답을 맞췄을 때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처음 오답 정보를 서버에 전송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106EF70A-4D61-A2F5-12B1-1E612BE91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2620D2-ACCB-04B0-0DD1-9BCEF2F61C30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01570331-7FA4-D93A-3539-75FDAFD47989}"/>
              </a:ext>
            </a:extLst>
          </p:cNvPr>
          <p:cNvSpPr/>
          <p:nvPr/>
        </p:nvSpPr>
        <p:spPr>
          <a:xfrm>
            <a:off x="257591" y="1424239"/>
            <a:ext cx="3847049" cy="218256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719ECA-825D-325C-121E-F49465AA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28" y="1465567"/>
            <a:ext cx="3742991" cy="20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AE9F238-2307-18CD-E034-85BB60EFFA52}"/>
              </a:ext>
            </a:extLst>
          </p:cNvPr>
          <p:cNvSpPr/>
          <p:nvPr/>
        </p:nvSpPr>
        <p:spPr>
          <a:xfrm>
            <a:off x="268700" y="3765070"/>
            <a:ext cx="3847049" cy="218256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682CB19-58AF-AA1F-0725-88FC270BD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31" y="3807334"/>
            <a:ext cx="3729388" cy="209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26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42E0826F-7BE6-D9A9-6A18-24A0C1D56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106398-7FCD-CD5D-7815-0ED3B5EC1E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CCC9EA-B26D-4E0C-2E1F-3DD0C9A259D1}"/>
              </a:ext>
            </a:extLst>
          </p:cNvPr>
          <p:cNvSpPr txBox="1"/>
          <p:nvPr/>
        </p:nvSpPr>
        <p:spPr>
          <a:xfrm>
            <a:off x="708378" y="2188774"/>
            <a:ext cx="7478329" cy="3516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게임에서 수학 문제를 연속적으로 찍어서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획득하는 잘못된 행동 예상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대한 대비책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음성 피드백 필요성 느낌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연속적으로 문제를 틀리는 것이 확인될 때 유저에게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패널티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부여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내의 시스템을 이용하여 긍정적인 행동으로 극복할 수 있도록 설계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고릴라 등장 기준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구현하기 위해 한 작업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실제로 상당히 강한 유닛을 이기기 위해 문제를 더 열심히 풀고 유닛을 생성하게 됨</a:t>
            </a:r>
          </a:p>
        </p:txBody>
      </p:sp>
    </p:spTree>
    <p:extLst>
      <p:ext uri="{BB962C8B-B14F-4D97-AF65-F5344CB8AC3E}">
        <p14:creationId xmlns:p14="http://schemas.microsoft.com/office/powerpoint/2010/main" val="3308425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589260" y="4039697"/>
            <a:ext cx="8997976" cy="2131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틀렸을 경우에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코루틴이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작동하여 정해진 시간 안의 추가적인 오답 횟수를 측정하고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오답 횟수가 우리가 정한 기준보다 높을 경우 처음에는 경고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이후에는 고릴라가 등장하는 방식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이전에 틀렸을 때의 이벤트 함수를 만들어 놓은 것이 있어서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 상황에서 추가적 오답 횟수를 측정하는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코루틴만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만들어서 넣어주는 방식으로 해결했다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2A90D79-E421-0118-10E9-C416D1B68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B5AC4D-7728-7C0E-684D-F0724462BF28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18F9C9-96EC-0001-291D-A43E9AE8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66" y="1414039"/>
            <a:ext cx="1512483" cy="217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6BC49A6C-F100-0BA9-48E7-98523F978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249" y="1764634"/>
            <a:ext cx="3266385" cy="1824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BA3DC2-E80B-AEB1-DC0C-3969252C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545" y="1762427"/>
            <a:ext cx="3315399" cy="18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428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0A04034-1CD3-BA3C-705D-6C920D6D66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2647058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184EDF-9768-17BA-43B7-1804BE85A868}"/>
              </a:ext>
            </a:extLst>
          </p:cNvPr>
          <p:cNvSpPr txBox="1"/>
          <p:nvPr/>
        </p:nvSpPr>
        <p:spPr>
          <a:xfrm>
            <a:off x="768535" y="396000"/>
            <a:ext cx="1773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5C9027-A3B6-CDFE-B61F-3E45EBABB5C9}"/>
              </a:ext>
            </a:extLst>
          </p:cNvPr>
          <p:cNvSpPr/>
          <p:nvPr/>
        </p:nvSpPr>
        <p:spPr>
          <a:xfrm>
            <a:off x="1077356" y="1460309"/>
            <a:ext cx="3135873" cy="1010138"/>
          </a:xfrm>
          <a:prstGeom prst="roundRect">
            <a:avLst>
              <a:gd name="adj" fmla="val 8315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AFD35C8-8B5C-5120-2CA1-DE6E73F3B141}"/>
              </a:ext>
            </a:extLst>
          </p:cNvPr>
          <p:cNvSpPr/>
          <p:nvPr/>
        </p:nvSpPr>
        <p:spPr>
          <a:xfrm>
            <a:off x="1081041" y="2617986"/>
            <a:ext cx="3135873" cy="3108458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4CCAF67-D80B-09B4-3F6D-3655E44D0AF5}"/>
              </a:ext>
            </a:extLst>
          </p:cNvPr>
          <p:cNvSpPr/>
          <p:nvPr/>
        </p:nvSpPr>
        <p:spPr>
          <a:xfrm>
            <a:off x="7984601" y="2617986"/>
            <a:ext cx="3135873" cy="310739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D7F3FD-8577-9C5E-5DA1-7C9FFD2E3032}"/>
              </a:ext>
            </a:extLst>
          </p:cNvPr>
          <p:cNvSpPr/>
          <p:nvPr/>
        </p:nvSpPr>
        <p:spPr>
          <a:xfrm>
            <a:off x="7982783" y="1457699"/>
            <a:ext cx="3135873" cy="1010138"/>
          </a:xfrm>
          <a:prstGeom prst="roundRect">
            <a:avLst>
              <a:gd name="adj" fmla="val 9824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588E2F7-D6AB-4671-0EDE-B6605CDCBB1F}"/>
              </a:ext>
            </a:extLst>
          </p:cNvPr>
          <p:cNvSpPr/>
          <p:nvPr/>
        </p:nvSpPr>
        <p:spPr>
          <a:xfrm>
            <a:off x="4528063" y="2617986"/>
            <a:ext cx="3135873" cy="3108458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4B5C532-C126-A6F0-D346-B7206C30961E}"/>
              </a:ext>
            </a:extLst>
          </p:cNvPr>
          <p:cNvSpPr/>
          <p:nvPr/>
        </p:nvSpPr>
        <p:spPr>
          <a:xfrm>
            <a:off x="4528063" y="1460310"/>
            <a:ext cx="3135873" cy="1010138"/>
          </a:xfrm>
          <a:prstGeom prst="roundRect">
            <a:avLst>
              <a:gd name="adj" fmla="val 730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C2E9-DB07-71F4-D5D9-757977AC0E98}"/>
              </a:ext>
            </a:extLst>
          </p:cNvPr>
          <p:cNvSpPr txBox="1"/>
          <p:nvPr/>
        </p:nvSpPr>
        <p:spPr>
          <a:xfrm>
            <a:off x="8072750" y="1309010"/>
            <a:ext cx="2981906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 및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디자인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A0F77-7FD2-D15C-4DEC-6438A5496CFA}"/>
              </a:ext>
            </a:extLst>
          </p:cNvPr>
          <p:cNvSpPr txBox="1"/>
          <p:nvPr/>
        </p:nvSpPr>
        <p:spPr>
          <a:xfrm>
            <a:off x="5002465" y="1310075"/>
            <a:ext cx="2350322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유니티를 통한 게임 개발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A9FD8-A68B-D97C-BA91-E7BD8944B2C5}"/>
              </a:ext>
            </a:extLst>
          </p:cNvPr>
          <p:cNvSpPr txBox="1"/>
          <p:nvPr/>
        </p:nvSpPr>
        <p:spPr>
          <a:xfrm>
            <a:off x="4612260" y="2617986"/>
            <a:ext cx="2967479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민정우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유닛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 개발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전투 시스템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A8E11-A0D1-D161-458F-87F883CF076D}"/>
              </a:ext>
            </a:extLst>
          </p:cNvPr>
          <p:cNvSpPr txBox="1"/>
          <p:nvPr/>
        </p:nvSpPr>
        <p:spPr>
          <a:xfrm>
            <a:off x="4612260" y="4200953"/>
            <a:ext cx="2451312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총괄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나머지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회의 주관 및 작업 조율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0DDE4-7DE1-4793-9FA4-B09C96CDBF94}"/>
              </a:ext>
            </a:extLst>
          </p:cNvPr>
          <p:cNvSpPr txBox="1"/>
          <p:nvPr/>
        </p:nvSpPr>
        <p:spPr>
          <a:xfrm>
            <a:off x="8072750" y="2573838"/>
            <a:ext cx="1640193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김신우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입사 예정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EA5F-C318-A1DC-BD80-9438B22FEBF8}"/>
              </a:ext>
            </a:extLst>
          </p:cNvPr>
          <p:cNvSpPr txBox="1"/>
          <p:nvPr/>
        </p:nvSpPr>
        <p:spPr>
          <a:xfrm>
            <a:off x="8072750" y="4199888"/>
            <a:ext cx="2816797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이지원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더킹갓엠페러제너럴마제스티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머시기머시기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E1685-4FA0-85E5-A94F-83E235F4231A}"/>
              </a:ext>
            </a:extLst>
          </p:cNvPr>
          <p:cNvSpPr txBox="1"/>
          <p:nvPr/>
        </p:nvSpPr>
        <p:spPr>
          <a:xfrm>
            <a:off x="1122318" y="2619129"/>
            <a:ext cx="3090911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김동민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전반적 시스템 및 유닛 기획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전체 아트 조율 및 기획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479A-5F7E-C3E1-79A2-D5B0FBC94892}"/>
              </a:ext>
            </a:extLst>
          </p:cNvPr>
          <p:cNvSpPr txBox="1"/>
          <p:nvPr/>
        </p:nvSpPr>
        <p:spPr>
          <a:xfrm>
            <a:off x="1122318" y="4200953"/>
            <a:ext cx="1901483" cy="1346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사운드 디자인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C4F02-D332-906A-0216-77FE783B393E}"/>
              </a:ext>
            </a:extLst>
          </p:cNvPr>
          <p:cNvSpPr txBox="1"/>
          <p:nvPr/>
        </p:nvSpPr>
        <p:spPr>
          <a:xfrm>
            <a:off x="1560739" y="1354308"/>
            <a:ext cx="2214068" cy="1116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요소 설정 및 기획</a:t>
            </a:r>
          </a:p>
        </p:txBody>
      </p:sp>
    </p:spTree>
    <p:extLst>
      <p:ext uri="{BB962C8B-B14F-4D97-AF65-F5344CB8AC3E}">
        <p14:creationId xmlns:p14="http://schemas.microsoft.com/office/powerpoint/2010/main" val="3659614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2281584"/>
            <a:ext cx="9254457" cy="17163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 유닛 생성 패턴 디자인 설계를 활용하여 효율적으로 다양한 스테이지를 구성할 수 있도록 하였습니다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~~~~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정우 작성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내용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24940D-1358-388F-09C0-0E7D30716085}"/>
              </a:ext>
            </a:extLst>
          </p:cNvPr>
          <p:cNvSpPr txBox="1"/>
          <p:nvPr/>
        </p:nvSpPr>
        <p:spPr>
          <a:xfrm>
            <a:off x="303768" y="1369940"/>
            <a:ext cx="1882247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템포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5DA105E-3279-9A1A-73F5-BF7D1F84A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C18F39-8C66-48B5-8FE7-F2DBC643B2D2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4437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F0F91-3195-9A93-421B-A30ACAE324DF}"/>
              </a:ext>
            </a:extLst>
          </p:cNvPr>
          <p:cNvSpPr txBox="1"/>
          <p:nvPr/>
        </p:nvSpPr>
        <p:spPr>
          <a:xfrm>
            <a:off x="217947" y="2391933"/>
            <a:ext cx="8853706" cy="29627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 등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유저의 수집하는 욕구와 결핍된 것을 채우려는 욕구를 이용하여 게임을 더 완전하게 끝낼 수 있도록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곧 더 많은 문제를 풀고 게임에 몰입할 수 있도록 만들었습니다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획득의 조건은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있고 이를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~~~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활용하여 구현하였습니다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3160A-ACD1-18BA-014E-6BE0E1A21049}"/>
              </a:ext>
            </a:extLst>
          </p:cNvPr>
          <p:cNvSpPr txBox="1"/>
          <p:nvPr/>
        </p:nvSpPr>
        <p:spPr>
          <a:xfrm>
            <a:off x="185857" y="1574834"/>
            <a:ext cx="1779654" cy="553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시스템</a:t>
            </a:r>
          </a:p>
        </p:txBody>
      </p:sp>
      <p:pic>
        <p:nvPicPr>
          <p:cNvPr id="6" name="그림 5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95FEFE4-EB90-DAC8-047D-7B8411887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5603920" cy="8107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FBEC4-D55E-A996-0AAC-B697A3D66085}"/>
              </a:ext>
            </a:extLst>
          </p:cNvPr>
          <p:cNvSpPr txBox="1"/>
          <p:nvPr/>
        </p:nvSpPr>
        <p:spPr>
          <a:xfrm>
            <a:off x="768535" y="396000"/>
            <a:ext cx="4895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향상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06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9CEA503-0A06-3DD9-70F3-AD1D62642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74581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619C5A-110F-4ABB-9B2F-0F67520E55AE}"/>
              </a:ext>
            </a:extLst>
          </p:cNvPr>
          <p:cNvSpPr txBox="1"/>
          <p:nvPr/>
        </p:nvSpPr>
        <p:spPr>
          <a:xfrm>
            <a:off x="768535" y="396000"/>
            <a:ext cx="658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BF28A75-4A5D-C250-26D2-41CC6A5AD894}"/>
              </a:ext>
            </a:extLst>
          </p:cNvPr>
          <p:cNvSpPr/>
          <p:nvPr/>
        </p:nvSpPr>
        <p:spPr>
          <a:xfrm>
            <a:off x="639400" y="2009881"/>
            <a:ext cx="5012100" cy="4188613"/>
          </a:xfrm>
          <a:prstGeom prst="roundRect">
            <a:avLst>
              <a:gd name="adj" fmla="val 145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7EF508-8E25-F9D8-5FB1-19A6B0CE7202}"/>
              </a:ext>
            </a:extLst>
          </p:cNvPr>
          <p:cNvSpPr txBox="1"/>
          <p:nvPr/>
        </p:nvSpPr>
        <p:spPr>
          <a:xfrm>
            <a:off x="1452185" y="5179357"/>
            <a:ext cx="3382657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왕국의 특징을 보여주는 본진 그림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업그레이드에 따른 다양한 디자인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3B0DB29-F959-6A79-C5F9-C573D8F89C6E}"/>
              </a:ext>
            </a:extLst>
          </p:cNvPr>
          <p:cNvSpPr/>
          <p:nvPr/>
        </p:nvSpPr>
        <p:spPr>
          <a:xfrm>
            <a:off x="5933394" y="2009882"/>
            <a:ext cx="5672360" cy="4188612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9FB95E-C3DD-1146-83E2-D7FF04F89687}"/>
              </a:ext>
            </a:extLst>
          </p:cNvPr>
          <p:cNvSpPr txBox="1"/>
          <p:nvPr/>
        </p:nvSpPr>
        <p:spPr>
          <a:xfrm>
            <a:off x="6982064" y="5178826"/>
            <a:ext cx="3575018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직접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구성하는 재미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다양한 특성을 고려하여 커스텀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5896B62-8569-82D8-B7BE-A95383C45E04}"/>
              </a:ext>
            </a:extLst>
          </p:cNvPr>
          <p:cNvSpPr/>
          <p:nvPr/>
        </p:nvSpPr>
        <p:spPr>
          <a:xfrm>
            <a:off x="639400" y="1441150"/>
            <a:ext cx="5012100" cy="475047"/>
          </a:xfrm>
          <a:prstGeom prst="roundRect">
            <a:avLst>
              <a:gd name="adj" fmla="val 1001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DD4EE99-28E1-3F6F-DF36-63E9E5DEC7FB}"/>
              </a:ext>
            </a:extLst>
          </p:cNvPr>
          <p:cNvSpPr/>
          <p:nvPr/>
        </p:nvSpPr>
        <p:spPr>
          <a:xfrm>
            <a:off x="5933394" y="1438956"/>
            <a:ext cx="5672360" cy="475047"/>
          </a:xfrm>
          <a:prstGeom prst="roundRect">
            <a:avLst>
              <a:gd name="adj" fmla="val 868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0C9A5-9227-7BF1-4B28-674472A23A4E}"/>
              </a:ext>
            </a:extLst>
          </p:cNvPr>
          <p:cNvSpPr txBox="1"/>
          <p:nvPr/>
        </p:nvSpPr>
        <p:spPr>
          <a:xfrm>
            <a:off x="1612017" y="1328489"/>
            <a:ext cx="306686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풀며 강해지는 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3291A2-09A9-1A68-CD7F-466D353C771B}"/>
              </a:ext>
            </a:extLst>
          </p:cNvPr>
          <p:cNvSpPr txBox="1"/>
          <p:nvPr/>
        </p:nvSpPr>
        <p:spPr>
          <a:xfrm>
            <a:off x="7679371" y="1328489"/>
            <a:ext cx="218040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다채로운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39731" y="1896138"/>
            <a:ext cx="7438255" cy="3239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캐릭터 디자인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하나하나 개성을 가진 캐릭터를 제작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무기의 특성 나타내는 캐릭터 디자인</a:t>
            </a: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적군 캐릭터 디자인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적색으로 통일감 있는 디자인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아군 캐릭터와 같은 역할을 하지만 다른 모양의 무기 디자인을 통해 보는 재미 증가</a:t>
            </a:r>
          </a:p>
        </p:txBody>
      </p:sp>
    </p:spTree>
    <p:extLst>
      <p:ext uri="{BB962C8B-B14F-4D97-AF65-F5344CB8AC3E}">
        <p14:creationId xmlns:p14="http://schemas.microsoft.com/office/powerpoint/2010/main" val="1881535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686153" y="2975073"/>
            <a:ext cx="10692351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특정 모션 구현 제거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 모션 구현 제거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연기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쓰러짐 등의 후보가 있었지만 모두 부정적인 상황을 연상시켜 제외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모션 구현 제거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폭력에 대한 피드백을 표현하여 타격감을 강조하지 않아 전쟁 자체의 재미를 느끼는 것을 억제함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1C091-AA0E-F168-E301-39B3F4520C12}"/>
              </a:ext>
            </a:extLst>
          </p:cNvPr>
          <p:cNvSpPr txBox="1"/>
          <p:nvPr/>
        </p:nvSpPr>
        <p:spPr>
          <a:xfrm>
            <a:off x="530592" y="1281318"/>
            <a:ext cx="4062331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폭력성을 줄이기 위한 아트적인 노력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귀여운 캐릭터 디자인을 통해 거부감 최소화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무기 디자인을 장난감과 같이 단순하게 그림</a:t>
            </a:r>
          </a:p>
        </p:txBody>
      </p:sp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2195EC97-881D-3DB1-D4C8-CA4402C4E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745812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3CEFF5-6CDF-F9C5-9D31-FABF8550D444}"/>
              </a:ext>
            </a:extLst>
          </p:cNvPr>
          <p:cNvSpPr txBox="1"/>
          <p:nvPr/>
        </p:nvSpPr>
        <p:spPr>
          <a:xfrm>
            <a:off x="768535" y="396000"/>
            <a:ext cx="65806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목표에 맞는 디자인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618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2256284"/>
            <a:ext cx="570990" cy="469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5CF6BB8-9C56-7F38-6CBE-C67BC6E60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741080" cy="81077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167AE-8FEB-3C49-DA87-E2065686CC0C}"/>
              </a:ext>
            </a:extLst>
          </p:cNvPr>
          <p:cNvSpPr txBox="1"/>
          <p:nvPr/>
        </p:nvSpPr>
        <p:spPr>
          <a:xfrm>
            <a:off x="768535" y="396000"/>
            <a:ext cx="5028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1723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DAEFE-9F9D-863A-085F-A0EE2559ACB3}"/>
              </a:ext>
            </a:extLst>
          </p:cNvPr>
          <p:cNvSpPr txBox="1"/>
          <p:nvPr/>
        </p:nvSpPr>
        <p:spPr>
          <a:xfrm>
            <a:off x="360918" y="2150148"/>
            <a:ext cx="2925801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완성도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투사체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애니메이션 등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7079141-AE62-C764-468D-43024C0F4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5741080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C4DE0-B4AA-98C5-7F1C-E6F3FA2CCED1}"/>
              </a:ext>
            </a:extLst>
          </p:cNvPr>
          <p:cNvSpPr txBox="1"/>
          <p:nvPr/>
        </p:nvSpPr>
        <p:spPr>
          <a:xfrm>
            <a:off x="768535" y="396000"/>
            <a:ext cx="50289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게임다운 게임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622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3819254"/>
            <a:ext cx="10083210" cy="2547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-PvP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유저간 대결을 통해 수학 문제 풀이 대결 및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구성에 대한 게임적 요소 극대화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유저가 어떤 유닛을 소환할지 모르기 때문에 게임의 긴장감 최대화 가능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전략의 구체화 및 연구 활발해지며 게임에 대한 분석을 통한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많이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빠르게 푸는 유저가 게임에서 이길 확률이 높아지기 때문에 이에 대한 반복적인 학습 유도 가능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티어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등의 제도를 도입하여 유저의 현재 수준 측정 및 게임을 더 열심히 하여 높은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티어에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도달하게 만들도록 유도</a:t>
            </a: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EABFF925-AD4C-E853-13E9-45A4B9BFE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367860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71542-56FE-FEC8-F0DC-4F23DB62507A}"/>
              </a:ext>
            </a:extLst>
          </p:cNvPr>
          <p:cNvSpPr txBox="1"/>
          <p:nvPr/>
        </p:nvSpPr>
        <p:spPr>
          <a:xfrm>
            <a:off x="768535" y="396000"/>
            <a:ext cx="2818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1E45507-1105-EDEF-AB91-38B846AEF199}"/>
              </a:ext>
            </a:extLst>
          </p:cNvPr>
          <p:cNvSpPr/>
          <p:nvPr/>
        </p:nvSpPr>
        <p:spPr>
          <a:xfrm>
            <a:off x="3275111" y="1454489"/>
            <a:ext cx="5630129" cy="2634912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2F5713-E939-1378-3D47-5DE29AF87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959" y="1500554"/>
            <a:ext cx="5540082" cy="25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04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5" y="-255600"/>
            <a:ext cx="12640378" cy="711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6B250B-D605-4792-28C1-F9CE5149EB81}"/>
              </a:ext>
            </a:extLst>
          </p:cNvPr>
          <p:cNvSpPr txBox="1"/>
          <p:nvPr/>
        </p:nvSpPr>
        <p:spPr>
          <a:xfrm>
            <a:off x="303768" y="1137777"/>
            <a:ext cx="9533379" cy="46247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추가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컨셉의 스테이지를 추가하여 유저가 스테이지를 모험하는 느낌 들도록 제작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스토리 진행과 함께하여 게임에 몰입에 도움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추가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개성있는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귀여운 유닛들을 추가하여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 및 게임 플레이의 재미를 더욱 높임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유닛이 하나 추가될 때마다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미치는 영향이 높아지고 다양성이 높아지기 때문에 추가 컨텐츠로 필수적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 시스템 구현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게임에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RPG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게임의 요소를 도입하여 유저에게 신선한 경험 제공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체력바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곱하기 시스템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위협적인 보스의 공격 패턴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컷씬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등을 통해 게임을 더욱 다채롭게 구성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DDC5D297-5397-4D65-277F-1122A6DA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23408">
            <a:off x="9197818" y="497481"/>
            <a:ext cx="988637" cy="411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C292888-9D4D-B281-664F-1C2900E7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164" y="943600"/>
            <a:ext cx="1595036" cy="218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8D8EB83F-FC7A-2614-C76C-45D3FAE24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20" y="396000"/>
            <a:ext cx="3678600" cy="810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360748-40E1-993E-DD10-7C5481FD00A1}"/>
              </a:ext>
            </a:extLst>
          </p:cNvPr>
          <p:cNvSpPr txBox="1"/>
          <p:nvPr/>
        </p:nvSpPr>
        <p:spPr>
          <a:xfrm>
            <a:off x="768535" y="396000"/>
            <a:ext cx="2818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19191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, 봉투이(가) 표시된 사진&#10;&#10;자동 생성된 설명">
            <a:extLst>
              <a:ext uri="{FF2B5EF4-FFF2-40B4-BE49-F238E27FC236}">
                <a16:creationId xmlns:a16="http://schemas.microsoft.com/office/drawing/2014/main" id="{88B0B752-F7BB-5DE2-5F9C-EC973E9870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349214" cy="711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C16F5-3AA6-7A11-3022-F64C8A310510}"/>
              </a:ext>
            </a:extLst>
          </p:cNvPr>
          <p:cNvSpPr txBox="1"/>
          <p:nvPr/>
        </p:nvSpPr>
        <p:spPr>
          <a:xfrm>
            <a:off x="5023490" y="3105834"/>
            <a:ext cx="2250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뭐왜뭐팍씨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15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C798BB2F-CA43-3829-3026-FD6D5723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67600" cy="81077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9E0D8C5-8812-FB6D-3F76-E701C394CF73}"/>
              </a:ext>
            </a:extLst>
          </p:cNvPr>
          <p:cNvSpPr/>
          <p:nvPr/>
        </p:nvSpPr>
        <p:spPr>
          <a:xfrm>
            <a:off x="650549" y="1858370"/>
            <a:ext cx="7167571" cy="344515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E83449-7A9F-8B94-81BE-A47B4BBCDE25}"/>
              </a:ext>
            </a:extLst>
          </p:cNvPr>
          <p:cNvSpPr txBox="1"/>
          <p:nvPr/>
        </p:nvSpPr>
        <p:spPr>
          <a:xfrm>
            <a:off x="768535" y="396000"/>
            <a:ext cx="38074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ko-KR" altLang="en-US" sz="4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 descr="만화 영화, 일러스트레이션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A295F6A8-2E65-03C3-61ED-5A17CDA78F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04" y="1961551"/>
            <a:ext cx="6997638" cy="3259769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DC512AA-5FF9-186F-F3BE-8E524D326EF8}"/>
              </a:ext>
            </a:extLst>
          </p:cNvPr>
          <p:cNvSpPr/>
          <p:nvPr/>
        </p:nvSpPr>
        <p:spPr>
          <a:xfrm>
            <a:off x="8167611" y="2163786"/>
            <a:ext cx="3059356" cy="2694646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8272860" y="2163786"/>
            <a:ext cx="2848857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제목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수학의 제왕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안드로이드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초등학생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56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7" name="그림 6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060C715A-DEE4-C797-1DA7-C8A5385D1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166280" cy="810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88D3E8-CEB0-1B1F-AC46-940D3CA97F5F}"/>
              </a:ext>
            </a:extLst>
          </p:cNvPr>
          <p:cNvSpPr txBox="1"/>
          <p:nvPr/>
        </p:nvSpPr>
        <p:spPr>
          <a:xfrm>
            <a:off x="768535" y="396000"/>
            <a:ext cx="3411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ko-KR" altLang="en-US" sz="44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86E6671-9C3B-88B5-0BD1-8D367F5BECE2}"/>
              </a:ext>
            </a:extLst>
          </p:cNvPr>
          <p:cNvSpPr/>
          <p:nvPr/>
        </p:nvSpPr>
        <p:spPr>
          <a:xfrm>
            <a:off x="2506961" y="1261634"/>
            <a:ext cx="6781491" cy="3445150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래픽 디자인, 그래픽, 스크린샷, 디자인이(가) 표시된 사진&#10;&#10;자동 생성된 설명">
            <a:extLst>
              <a:ext uri="{FF2B5EF4-FFF2-40B4-BE49-F238E27FC236}">
                <a16:creationId xmlns:a16="http://schemas.microsoft.com/office/drawing/2014/main" id="{21EC7DDA-7116-8D86-4D10-2B186625D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88" y="1328900"/>
            <a:ext cx="6621236" cy="331061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54D138A1-E003-FC3C-6BB3-0A87D0C303C9}"/>
              </a:ext>
            </a:extLst>
          </p:cNvPr>
          <p:cNvSpPr/>
          <p:nvPr/>
        </p:nvSpPr>
        <p:spPr>
          <a:xfrm>
            <a:off x="1889490" y="4937760"/>
            <a:ext cx="8019207" cy="1241742"/>
          </a:xfrm>
          <a:prstGeom prst="roundRect">
            <a:avLst>
              <a:gd name="adj" fmla="val 696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9CD42-92E6-E013-B1DF-B2F2D5C28D3D}"/>
              </a:ext>
            </a:extLst>
          </p:cNvPr>
          <p:cNvSpPr txBox="1"/>
          <p:nvPr/>
        </p:nvSpPr>
        <p:spPr>
          <a:xfrm>
            <a:off x="1991027" y="4878697"/>
            <a:ext cx="7813357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양수 왕국과 음수 왕국은 수학을 활용하여 특별하게 만든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매쓰스톤으로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발전을 이루던 중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음수 왕국의 배신으로 양수 왕국의 보물인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알파스톤이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사라지게 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되찾기 위해 양수 왕국에서 대장을 선정하고 음수 왕국과의 전쟁이 시작된다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556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304DA2B2-ECBD-94E1-34DA-A748B2925D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58DE3-980F-7AA0-D3B4-90546CFE8B29}"/>
              </a:ext>
            </a:extLst>
          </p:cNvPr>
          <p:cNvSpPr txBox="1"/>
          <p:nvPr/>
        </p:nvSpPr>
        <p:spPr>
          <a:xfrm>
            <a:off x="768535" y="396000"/>
            <a:ext cx="38555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8A112F03-F148-AEAB-02B8-02CA90994268}"/>
              </a:ext>
            </a:extLst>
          </p:cNvPr>
          <p:cNvSpPr/>
          <p:nvPr/>
        </p:nvSpPr>
        <p:spPr>
          <a:xfrm>
            <a:off x="1237919" y="1668165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98E5066-8541-9F67-5BCF-605607B4820E}"/>
              </a:ext>
            </a:extLst>
          </p:cNvPr>
          <p:cNvSpPr/>
          <p:nvPr/>
        </p:nvSpPr>
        <p:spPr>
          <a:xfrm>
            <a:off x="4884057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9F6CCB8-E103-D0DA-D057-F086D861F1A1}"/>
              </a:ext>
            </a:extLst>
          </p:cNvPr>
          <p:cNvSpPr/>
          <p:nvPr/>
        </p:nvSpPr>
        <p:spPr>
          <a:xfrm>
            <a:off x="8530195" y="1703451"/>
            <a:ext cx="2423886" cy="242388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9" name="그림 18" descr="블랙, 어둠이(가) 표시된 사진&#10;&#10;자동 생성된 설명">
            <a:extLst>
              <a:ext uri="{FF2B5EF4-FFF2-40B4-BE49-F238E27FC236}">
                <a16:creationId xmlns:a16="http://schemas.microsoft.com/office/drawing/2014/main" id="{FC5B08C1-DDD3-16B9-E82E-FFB249D64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537" y="1993979"/>
            <a:ext cx="1656151" cy="1656151"/>
          </a:xfrm>
          <a:prstGeom prst="rect">
            <a:avLst/>
          </a:prstGeom>
        </p:spPr>
      </p:pic>
      <p:pic>
        <p:nvPicPr>
          <p:cNvPr id="20" name="그림 19" descr="블랙, 어둠이(가) 표시된 사진&#10;&#10;자동 생성된 설명">
            <a:extLst>
              <a:ext uri="{FF2B5EF4-FFF2-40B4-BE49-F238E27FC236}">
                <a16:creationId xmlns:a16="http://schemas.microsoft.com/office/drawing/2014/main" id="{922EB2E6-AFA6-04F3-22D2-9FAEDB154D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017" y="1861073"/>
            <a:ext cx="1921965" cy="1921965"/>
          </a:xfrm>
          <a:prstGeom prst="rect">
            <a:avLst/>
          </a:prstGeom>
        </p:spPr>
      </p:pic>
      <p:pic>
        <p:nvPicPr>
          <p:cNvPr id="21" name="그림 20" descr="블랙, 어둠이(가) 표시된 사진&#10;&#10;자동 생성된 설명">
            <a:extLst>
              <a:ext uri="{FF2B5EF4-FFF2-40B4-BE49-F238E27FC236}">
                <a16:creationId xmlns:a16="http://schemas.microsoft.com/office/drawing/2014/main" id="{933C8E3E-A8C6-597B-B505-5BE5C54CA91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075" y="2044321"/>
            <a:ext cx="1671573" cy="1671573"/>
          </a:xfrm>
          <a:prstGeom prst="rect">
            <a:avLst/>
          </a:prstGeom>
        </p:spPr>
      </p:pic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973402B8-9C94-A434-0218-D60415527E28}"/>
              </a:ext>
            </a:extLst>
          </p:cNvPr>
          <p:cNvSpPr/>
          <p:nvPr/>
        </p:nvSpPr>
        <p:spPr>
          <a:xfrm>
            <a:off x="939917" y="4508716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45F7147-6862-D0AE-74DA-021F1A25AD18}"/>
              </a:ext>
            </a:extLst>
          </p:cNvPr>
          <p:cNvSpPr/>
          <p:nvPr/>
        </p:nvSpPr>
        <p:spPr>
          <a:xfrm>
            <a:off x="897921" y="4299865"/>
            <a:ext cx="3103880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목표 지향 학습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명확한 목표가 있는 디펜스 게임을 통해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몰입감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있는 학습을 설계</a:t>
            </a:r>
            <a:endParaRPr lang="ko-KR" altLang="en-US" sz="11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CE50D15-CDF8-129C-277C-A3D29E4C27A9}"/>
              </a:ext>
            </a:extLst>
          </p:cNvPr>
          <p:cNvSpPr/>
          <p:nvPr/>
        </p:nvSpPr>
        <p:spPr>
          <a:xfrm>
            <a:off x="4586056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C9F691A-C443-64CA-61B1-5B31FE9297CA}"/>
              </a:ext>
            </a:extLst>
          </p:cNvPr>
          <p:cNvSpPr/>
          <p:nvPr/>
        </p:nvSpPr>
        <p:spPr>
          <a:xfrm>
            <a:off x="8232194" y="4508715"/>
            <a:ext cx="3019888" cy="1521113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8261E4-8CF7-6F67-59BA-B1689036D2D8}"/>
              </a:ext>
            </a:extLst>
          </p:cNvPr>
          <p:cNvSpPr/>
          <p:nvPr/>
        </p:nvSpPr>
        <p:spPr>
          <a:xfrm>
            <a:off x="4270204" y="4298916"/>
            <a:ext cx="3651589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흥미 위주 학습</a:t>
            </a: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게임이라는 형식을 통해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부담과 압박 없는 학습을 유도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0D5D11-D6C0-8796-689C-CB222C09B997}"/>
              </a:ext>
            </a:extLst>
          </p:cNvPr>
          <p:cNvSpPr/>
          <p:nvPr/>
        </p:nvSpPr>
        <p:spPr>
          <a:xfrm>
            <a:off x="8314016" y="4298915"/>
            <a:ext cx="2856243" cy="1623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srgbClr val="FF858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점층적인 난이도</a:t>
            </a:r>
            <a:endParaRPr lang="en-US" altLang="ko-KR" sz="2400" b="1" dirty="0">
              <a:solidFill>
                <a:srgbClr val="FF858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자연스러운 난이도 상승으로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  <a:defRPr/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자기주도적인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심화학습을 유도</a:t>
            </a:r>
          </a:p>
        </p:txBody>
      </p:sp>
    </p:spTree>
    <p:extLst>
      <p:ext uri="{BB962C8B-B14F-4D97-AF65-F5344CB8AC3E}">
        <p14:creationId xmlns:p14="http://schemas.microsoft.com/office/powerpoint/2010/main" val="319176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6837128" cy="37937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수정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유닛을 소환해 본진을 방어하고 적을 이기는 게임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구성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본진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마법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대한 설명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게임의 이런 요소가 수학 문제를 풀어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효과를 증진시키는 좋은 플랫폼이 될 수 있다는 생각을 하였다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특성상 필연적으로 적이 필요한데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대해 폭력성을 최소화 하였음 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모션 순화 및 제거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3E6CE660-080F-8177-DF4F-670516167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9B5894-7329-4AFD-60A9-7A7722EB0E1B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9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pic>
        <p:nvPicPr>
          <p:cNvPr id="2" name="그림 1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6FD65D20-0668-7269-DC5A-8111715CDC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5C3E2E-4F2F-39DB-2C4E-1B0F2DC6510B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C66FD70-30A5-21E0-44AA-16838DB082AD}"/>
              </a:ext>
            </a:extLst>
          </p:cNvPr>
          <p:cNvSpPr/>
          <p:nvPr/>
        </p:nvSpPr>
        <p:spPr>
          <a:xfrm>
            <a:off x="1792650" y="2015592"/>
            <a:ext cx="8858145" cy="4188667"/>
          </a:xfrm>
          <a:prstGeom prst="roundRect">
            <a:avLst>
              <a:gd name="adj" fmla="val 128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4C37E-5F2F-5367-3E7F-A808C23733E9}"/>
              </a:ext>
            </a:extLst>
          </p:cNvPr>
          <p:cNvSpPr txBox="1"/>
          <p:nvPr/>
        </p:nvSpPr>
        <p:spPr>
          <a:xfrm>
            <a:off x="1950435" y="4803993"/>
            <a:ext cx="4310795" cy="1300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수정 귀여운 디자인의 유닛들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가지에 이르는 유닛을 활용하여 게임 플레이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유닛마다 다른 특성을 활용하는 재미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2758896-9A5F-7378-C17D-1810799CAEB8}"/>
              </a:ext>
            </a:extLst>
          </p:cNvPr>
          <p:cNvSpPr/>
          <p:nvPr/>
        </p:nvSpPr>
        <p:spPr>
          <a:xfrm>
            <a:off x="1792650" y="1441048"/>
            <a:ext cx="8858144" cy="475047"/>
          </a:xfrm>
          <a:prstGeom prst="roundRect">
            <a:avLst>
              <a:gd name="adj" fmla="val 533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660CBC9-D054-FB22-D3D7-DB47DB9810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833" y="3149967"/>
            <a:ext cx="1466529" cy="1466529"/>
          </a:xfrm>
          <a:prstGeom prst="rect">
            <a:avLst/>
          </a:prstGeom>
        </p:spPr>
      </p:pic>
      <p:pic>
        <p:nvPicPr>
          <p:cNvPr id="8" name="그림 7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AC81233E-5C4F-7229-AFE3-5B053D866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764" y="3149967"/>
            <a:ext cx="1370080" cy="1370080"/>
          </a:xfrm>
          <a:prstGeom prst="rect">
            <a:avLst/>
          </a:prstGeom>
        </p:spPr>
      </p:pic>
      <p:pic>
        <p:nvPicPr>
          <p:cNvPr id="11" name="그림 10" descr="스케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21322DC8-C63E-0235-FAF4-3B0B3C9F3C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96595" y="2436071"/>
            <a:ext cx="1667729" cy="2121133"/>
          </a:xfrm>
          <a:prstGeom prst="rect">
            <a:avLst/>
          </a:prstGeom>
        </p:spPr>
      </p:pic>
      <p:pic>
        <p:nvPicPr>
          <p:cNvPr id="13" name="그림 1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0923DB79-B198-1996-9825-063336A2F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194" y="2585061"/>
            <a:ext cx="1239302" cy="1972143"/>
          </a:xfrm>
          <a:prstGeom prst="rect">
            <a:avLst/>
          </a:prstGeom>
        </p:spPr>
      </p:pic>
      <p:pic>
        <p:nvPicPr>
          <p:cNvPr id="15" name="그림 14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B7838D63-52D8-52DB-92ED-F47F6164B1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51" y="2505616"/>
            <a:ext cx="1186872" cy="2093878"/>
          </a:xfrm>
          <a:prstGeom prst="rect">
            <a:avLst/>
          </a:prstGeom>
        </p:spPr>
      </p:pic>
      <p:pic>
        <p:nvPicPr>
          <p:cNvPr id="17" name="그림 1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7E96CBB9-B830-871E-E38C-69E29B18C5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842" y="3248052"/>
            <a:ext cx="1270358" cy="1270358"/>
          </a:xfrm>
          <a:prstGeom prst="rect">
            <a:avLst/>
          </a:prstGeom>
        </p:spPr>
      </p:pic>
      <p:pic>
        <p:nvPicPr>
          <p:cNvPr id="19" name="그림 18" descr="그림, 스케치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76926B60-0DAE-F6B8-858A-5D911DF238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848" y="2907623"/>
            <a:ext cx="1340158" cy="1627492"/>
          </a:xfrm>
          <a:prstGeom prst="rect">
            <a:avLst/>
          </a:prstGeom>
        </p:spPr>
      </p:pic>
      <p:pic>
        <p:nvPicPr>
          <p:cNvPr id="21" name="그림 20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548F462-4130-1D59-AFFF-224BA82E0A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436" y="3259335"/>
            <a:ext cx="1270359" cy="1270359"/>
          </a:xfrm>
          <a:prstGeom prst="rect">
            <a:avLst/>
          </a:prstGeom>
        </p:spPr>
      </p:pic>
      <p:pic>
        <p:nvPicPr>
          <p:cNvPr id="23" name="그림 22" descr="새, 스케치, 흑백, 예술이(가) 표시된 사진&#10;&#10;자동 생성된 설명">
            <a:extLst>
              <a:ext uri="{FF2B5EF4-FFF2-40B4-BE49-F238E27FC236}">
                <a16:creationId xmlns:a16="http://schemas.microsoft.com/office/drawing/2014/main" id="{A4B84E38-270F-3E2E-6910-B3A84DF61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559" y="1845319"/>
            <a:ext cx="1774140" cy="1774140"/>
          </a:xfrm>
          <a:prstGeom prst="rect">
            <a:avLst/>
          </a:prstGeom>
        </p:spPr>
      </p:pic>
      <p:pic>
        <p:nvPicPr>
          <p:cNvPr id="27" name="그림 26" descr="새, 부리, 독수리, 대머리 독수리이(가) 표시된 사진&#10;&#10;자동 생성된 설명">
            <a:extLst>
              <a:ext uri="{FF2B5EF4-FFF2-40B4-BE49-F238E27FC236}">
                <a16:creationId xmlns:a16="http://schemas.microsoft.com/office/drawing/2014/main" id="{37A5DDF1-46CF-4694-8B80-2B791EB736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78131" y="1499805"/>
            <a:ext cx="2742251" cy="18725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571D6B-05B9-43D8-BBE1-4DC46D52DD24}"/>
              </a:ext>
            </a:extLst>
          </p:cNvPr>
          <p:cNvSpPr txBox="1"/>
          <p:nvPr/>
        </p:nvSpPr>
        <p:spPr>
          <a:xfrm>
            <a:off x="5229727" y="1327464"/>
            <a:ext cx="2202847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개성 있는 유닛들</a:t>
            </a:r>
          </a:p>
        </p:txBody>
      </p:sp>
    </p:spTree>
    <p:extLst>
      <p:ext uri="{BB962C8B-B14F-4D97-AF65-F5344CB8AC3E}">
        <p14:creationId xmlns:p14="http://schemas.microsoft.com/office/powerpoint/2010/main" val="278743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4" name="그림 3" descr="직사각형, 스크린샷, 라인, 프레임이(가) 표시된 사진&#10;&#10;자동 생성된 설명">
            <a:extLst>
              <a:ext uri="{FF2B5EF4-FFF2-40B4-BE49-F238E27FC236}">
                <a16:creationId xmlns:a16="http://schemas.microsoft.com/office/drawing/2014/main" id="{9DA17D6E-9B33-886E-87FF-2794DCDC6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96000"/>
            <a:ext cx="4582840" cy="810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300A54-C957-597E-C9F4-B64C0B1F3B3A}"/>
              </a:ext>
            </a:extLst>
          </p:cNvPr>
          <p:cNvSpPr txBox="1"/>
          <p:nvPr/>
        </p:nvSpPr>
        <p:spPr>
          <a:xfrm>
            <a:off x="768535" y="396000"/>
            <a:ext cx="38154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설정</a:t>
            </a:r>
            <a:endParaRPr lang="ko-KR" altLang="en-US" sz="4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787DAA8-49C5-77CF-A4F0-3D39C81A5841}"/>
              </a:ext>
            </a:extLst>
          </p:cNvPr>
          <p:cNvSpPr/>
          <p:nvPr/>
        </p:nvSpPr>
        <p:spPr>
          <a:xfrm>
            <a:off x="639400" y="2009881"/>
            <a:ext cx="5012100" cy="4188613"/>
          </a:xfrm>
          <a:prstGeom prst="roundRect">
            <a:avLst>
              <a:gd name="adj" fmla="val 145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1452185" y="5179357"/>
            <a:ext cx="3382657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왕국의 특징을 보여주는 본진 그림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업그레이드에 따른 다양한 디자인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09CD029A-3C2D-6519-4FDA-245896A8EFA1}"/>
              </a:ext>
            </a:extLst>
          </p:cNvPr>
          <p:cNvSpPr/>
          <p:nvPr/>
        </p:nvSpPr>
        <p:spPr>
          <a:xfrm>
            <a:off x="5933394" y="2009882"/>
            <a:ext cx="5672360" cy="4188612"/>
          </a:xfrm>
          <a:prstGeom prst="roundRect">
            <a:avLst>
              <a:gd name="adj" fmla="val 1412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E0880-ED36-2250-E649-61DBEB49C0B9}"/>
              </a:ext>
            </a:extLst>
          </p:cNvPr>
          <p:cNvSpPr txBox="1"/>
          <p:nvPr/>
        </p:nvSpPr>
        <p:spPr>
          <a:xfrm>
            <a:off x="6982064" y="5178826"/>
            <a:ext cx="3575018" cy="885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직접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구성하는 재미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다양한 특성을 고려하여 커스텀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6CB42ED-9AD3-39B7-A2A4-F957FCFA772A}"/>
              </a:ext>
            </a:extLst>
          </p:cNvPr>
          <p:cNvSpPr/>
          <p:nvPr/>
        </p:nvSpPr>
        <p:spPr>
          <a:xfrm>
            <a:off x="639400" y="1441150"/>
            <a:ext cx="5012100" cy="475047"/>
          </a:xfrm>
          <a:prstGeom prst="roundRect">
            <a:avLst>
              <a:gd name="adj" fmla="val 10018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7ADD4C68-31C1-78D4-C143-45B3A4A1F43E}"/>
              </a:ext>
            </a:extLst>
          </p:cNvPr>
          <p:cNvSpPr/>
          <p:nvPr/>
        </p:nvSpPr>
        <p:spPr>
          <a:xfrm>
            <a:off x="5933394" y="1438956"/>
            <a:ext cx="5672360" cy="475047"/>
          </a:xfrm>
          <a:prstGeom prst="roundRect">
            <a:avLst>
              <a:gd name="adj" fmla="val 8681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48967-AC9C-88C5-DD4B-119BD85DDF48}"/>
              </a:ext>
            </a:extLst>
          </p:cNvPr>
          <p:cNvSpPr txBox="1"/>
          <p:nvPr/>
        </p:nvSpPr>
        <p:spPr>
          <a:xfrm>
            <a:off x="1612017" y="1328489"/>
            <a:ext cx="306686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풀며 강해지는 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D469E3-B15F-11E7-34F0-A7C7C7176A9B}"/>
              </a:ext>
            </a:extLst>
          </p:cNvPr>
          <p:cNvSpPr txBox="1"/>
          <p:nvPr/>
        </p:nvSpPr>
        <p:spPr>
          <a:xfrm>
            <a:off x="7679371" y="1328489"/>
            <a:ext cx="2180405" cy="595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다채로운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</p:txBody>
      </p:sp>
      <p:pic>
        <p:nvPicPr>
          <p:cNvPr id="6" name="그림 5" descr="집이(가) 표시된 사진&#10;&#10;자동 생성된 설명">
            <a:extLst>
              <a:ext uri="{FF2B5EF4-FFF2-40B4-BE49-F238E27FC236}">
                <a16:creationId xmlns:a16="http://schemas.microsoft.com/office/drawing/2014/main" id="{E9AE413C-CBB6-2394-F04C-B3E430F8C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94" y="3099034"/>
            <a:ext cx="1067248" cy="1518558"/>
          </a:xfrm>
          <a:prstGeom prst="rect">
            <a:avLst/>
          </a:prstGeom>
        </p:spPr>
      </p:pic>
      <p:pic>
        <p:nvPicPr>
          <p:cNvPr id="14" name="그림 13" descr="만화 영화, 집이(가) 표시된 사진&#10;&#10;자동 생성된 설명">
            <a:extLst>
              <a:ext uri="{FF2B5EF4-FFF2-40B4-BE49-F238E27FC236}">
                <a16:creationId xmlns:a16="http://schemas.microsoft.com/office/drawing/2014/main" id="{83313981-67A0-015F-E5BA-DA0805760F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60" y="2694833"/>
            <a:ext cx="1147000" cy="1922759"/>
          </a:xfrm>
          <a:prstGeom prst="rect">
            <a:avLst/>
          </a:prstGeom>
        </p:spPr>
      </p:pic>
      <p:pic>
        <p:nvPicPr>
          <p:cNvPr id="18" name="그림 17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D4815539-9087-99B1-97DF-78E9CD9B86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62" y="2049494"/>
            <a:ext cx="2167060" cy="2568098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89056C2-BACF-4960-5BE6-3692A3832CFF}"/>
              </a:ext>
            </a:extLst>
          </p:cNvPr>
          <p:cNvSpPr/>
          <p:nvPr/>
        </p:nvSpPr>
        <p:spPr>
          <a:xfrm>
            <a:off x="6126728" y="2077404"/>
            <a:ext cx="2816912" cy="2106301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A0607D0-92C1-9710-92EF-EE3BD9290F60}"/>
              </a:ext>
            </a:extLst>
          </p:cNvPr>
          <p:cNvSpPr/>
          <p:nvPr/>
        </p:nvSpPr>
        <p:spPr>
          <a:xfrm>
            <a:off x="8569991" y="2761489"/>
            <a:ext cx="2880229" cy="2143103"/>
          </a:xfrm>
          <a:prstGeom prst="roundRect">
            <a:avLst>
              <a:gd name="adj" fmla="val 3286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D4EB28-C8B1-3CB6-BDCB-1EB72EE56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5483" y="2125640"/>
            <a:ext cx="2707946" cy="2018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E9D051-91DE-02E7-9B60-77721DB8BB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4175" y="2812007"/>
            <a:ext cx="2771863" cy="20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1826</Words>
  <Application>Microsoft Office PowerPoint</Application>
  <PresentationFormat>와이드스크린</PresentationFormat>
  <Paragraphs>308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메이플스토리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민정우</dc:creator>
  <cp:lastModifiedBy>민정우</cp:lastModifiedBy>
  <cp:revision>24</cp:revision>
  <dcterms:created xsi:type="dcterms:W3CDTF">2023-08-31T09:39:16Z</dcterms:created>
  <dcterms:modified xsi:type="dcterms:W3CDTF">2023-09-01T19:56:27Z</dcterms:modified>
</cp:coreProperties>
</file>